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7" r:id="rId2"/>
    <p:sldId id="258" r:id="rId3"/>
    <p:sldId id="326" r:id="rId4"/>
    <p:sldId id="325" r:id="rId5"/>
    <p:sldId id="311" r:id="rId6"/>
    <p:sldId id="312" r:id="rId7"/>
    <p:sldId id="313" r:id="rId8"/>
    <p:sldId id="268" r:id="rId9"/>
    <p:sldId id="269" r:id="rId10"/>
    <p:sldId id="270" r:id="rId11"/>
    <p:sldId id="314" r:id="rId12"/>
    <p:sldId id="315" r:id="rId13"/>
    <p:sldId id="317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323" r:id="rId23"/>
    <p:sldId id="322" r:id="rId24"/>
    <p:sldId id="32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8" r:id="rId51"/>
    <p:sldId id="309" r:id="rId52"/>
    <p:sldId id="319" r:id="rId53"/>
    <p:sldId id="327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E0D7"/>
    <a:srgbClr val="1E90B4"/>
    <a:srgbClr val="DAEBC7"/>
    <a:srgbClr val="1D97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4F6CB-0625-4E8C-9F8C-2CF67E651690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AAC49-FD94-4234-BC39-E63D8AF06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44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CE051-311E-4C61-BAEC-2E5FA88D0C2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18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CE051-311E-4C61-BAEC-2E5FA88D0C2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799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2035" y="2369287"/>
            <a:ext cx="8159931" cy="919809"/>
          </a:xfrm>
          <a:noFill/>
          <a:ln>
            <a:noFill/>
          </a:ln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2035" y="3289097"/>
            <a:ext cx="6858000" cy="742950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9160-A186-4200-8FD5-AC6CE8198AC8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171E-C759-40B5-A3D2-A875130B0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78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9160-A186-4200-8FD5-AC6CE8198AC8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171E-C759-40B5-A3D2-A875130B0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6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9160-A186-4200-8FD5-AC6CE8198AC8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171E-C759-40B5-A3D2-A875130B0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891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9160-A186-4200-8FD5-AC6CE8198AC8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171E-C759-40B5-A3D2-A875130B0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54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9160-A186-4200-8FD5-AC6CE8198AC8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171E-C759-40B5-A3D2-A875130B0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017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37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9160-A186-4200-8FD5-AC6CE8198AC8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171E-C759-40B5-A3D2-A875130B0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70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71451"/>
            <a:ext cx="3886200" cy="49055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71451"/>
            <a:ext cx="3886200" cy="49055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9160-A186-4200-8FD5-AC6CE8198AC8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171E-C759-40B5-A3D2-A875130B0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63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9160-A186-4200-8FD5-AC6CE8198AC8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171E-C759-40B5-A3D2-A875130B0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662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9160-A186-4200-8FD5-AC6CE8198AC8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171E-C759-40B5-A3D2-A875130B0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14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9160-A186-4200-8FD5-AC6CE8198AC8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171E-C759-40B5-A3D2-A875130B0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802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9160-A186-4200-8FD5-AC6CE8198AC8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171E-C759-40B5-A3D2-A875130B0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12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4315" y="83766"/>
            <a:ext cx="8675370" cy="757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4315" y="1153550"/>
            <a:ext cx="8675370" cy="4994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51AF9160-A186-4200-8FD5-AC6CE8198AC8}" type="datetimeFigureOut">
              <a:rPr lang="ko-KR" altLang="en-US" smtClean="0"/>
              <a:pPr/>
              <a:t>2017-08-15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1A62171E-C759-40B5-A3D2-A875130B09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231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atascienceplus.com/fitting-neural-network-in-r/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atascienceplus.com/fitting-neural-network-in-r/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atascienceplus.com/fitting-neural-network-in-r/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68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 Risk Example: Valuation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house prices</a:t>
            </a:r>
          </a:p>
          <a:p>
            <a:pPr lvl="1"/>
            <a:r>
              <a:rPr lang="en-US" dirty="0"/>
              <a:t>In the event of default, bank may incur a loss based on the value of    the house relative to the loan amount.</a:t>
            </a:r>
          </a:p>
          <a:p>
            <a:pPr lvl="1"/>
            <a:r>
              <a:rPr lang="en-US" dirty="0"/>
              <a:t>In Credit Risk jargon, this is referred to as “Loss Given Default”, LGD</a:t>
            </a:r>
          </a:p>
          <a:p>
            <a:pPr lvl="1"/>
            <a:r>
              <a:rPr lang="en-US" dirty="0"/>
              <a:t>One of the main components of Credit Risk (others are PD, EAD)</a:t>
            </a:r>
          </a:p>
        </p:txBody>
      </p:sp>
    </p:spTree>
    <p:extLst>
      <p:ext uri="{BB962C8B-B14F-4D97-AF65-F5344CB8AC3E}">
        <p14:creationId xmlns:p14="http://schemas.microsoft.com/office/powerpoint/2010/main" val="3060712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 Risk Example: Valuation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house prices</a:t>
            </a:r>
          </a:p>
          <a:p>
            <a:pPr lvl="1"/>
            <a:r>
              <a:rPr lang="en-US" dirty="0"/>
              <a:t>In the event of default, bank may incur a loss based on the value of    the house relative to the loan amount.</a:t>
            </a:r>
          </a:p>
          <a:p>
            <a:pPr lvl="1"/>
            <a:r>
              <a:rPr lang="en-US" dirty="0"/>
              <a:t>In Credit Risk jargon, this is referred to as “Loss Given Default”, LGD</a:t>
            </a:r>
          </a:p>
          <a:p>
            <a:pPr lvl="1"/>
            <a:r>
              <a:rPr lang="en-US" dirty="0"/>
              <a:t>One of the main components of Credit Risk (others are PD, EAD)</a:t>
            </a:r>
          </a:p>
          <a:p>
            <a:r>
              <a:rPr lang="en-US" dirty="0"/>
              <a:t>Especially important during the Global Financial Crisis (GFC)</a:t>
            </a:r>
          </a:p>
        </p:txBody>
      </p:sp>
    </p:spTree>
    <p:extLst>
      <p:ext uri="{BB962C8B-B14F-4D97-AF65-F5344CB8AC3E}">
        <p14:creationId xmlns:p14="http://schemas.microsoft.com/office/powerpoint/2010/main" val="3175912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 Risk Example: Valuation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house prices</a:t>
            </a:r>
          </a:p>
          <a:p>
            <a:pPr lvl="1"/>
            <a:r>
              <a:rPr lang="en-US" dirty="0"/>
              <a:t>In the event of default, bank may incur a loss based on the value of    the house relative to the loan amount.</a:t>
            </a:r>
          </a:p>
          <a:p>
            <a:pPr lvl="1"/>
            <a:r>
              <a:rPr lang="en-US" dirty="0"/>
              <a:t>In Credit Risk jargon, this is referred to as “Loss Given Default”, LGD</a:t>
            </a:r>
          </a:p>
          <a:p>
            <a:pPr lvl="1"/>
            <a:r>
              <a:rPr lang="en-US" dirty="0"/>
              <a:t>One of the main components of Credit Risk (others are PD, EAD)</a:t>
            </a:r>
          </a:p>
          <a:p>
            <a:r>
              <a:rPr lang="en-US" dirty="0"/>
              <a:t>Especially important during the Global Financial Crisis (GFC)</a:t>
            </a:r>
          </a:p>
          <a:p>
            <a:r>
              <a:rPr lang="en-US" dirty="0"/>
              <a:t>Simple Model:</a:t>
            </a:r>
          </a:p>
          <a:p>
            <a:pPr lvl="1"/>
            <a:r>
              <a:rPr lang="en-US" dirty="0"/>
              <a:t>LGD = (Balance at default [EAD]) – House Value</a:t>
            </a:r>
          </a:p>
        </p:txBody>
      </p:sp>
    </p:spTree>
    <p:extLst>
      <p:ext uri="{BB962C8B-B14F-4D97-AF65-F5344CB8AC3E}">
        <p14:creationId xmlns:p14="http://schemas.microsoft.com/office/powerpoint/2010/main" val="2295383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 Risk Example: Valuation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house prices</a:t>
            </a:r>
          </a:p>
          <a:p>
            <a:pPr lvl="1"/>
            <a:r>
              <a:rPr lang="en-US" dirty="0"/>
              <a:t>In the event of default, bank may incur a loss based on the value of    the house relative to the loan amount.</a:t>
            </a:r>
          </a:p>
          <a:p>
            <a:pPr lvl="1"/>
            <a:r>
              <a:rPr lang="en-US" dirty="0"/>
              <a:t>In Credit Risk jargon, this is referred to as “Loss Given Default”, LGD</a:t>
            </a:r>
          </a:p>
          <a:p>
            <a:pPr lvl="1"/>
            <a:r>
              <a:rPr lang="en-US" dirty="0"/>
              <a:t>One of the main components of Credit Risk (others are PD, EAD)</a:t>
            </a:r>
          </a:p>
          <a:p>
            <a:r>
              <a:rPr lang="en-US" dirty="0"/>
              <a:t>Especially important during the Global Financial Crisis (GFC)</a:t>
            </a:r>
          </a:p>
          <a:p>
            <a:r>
              <a:rPr lang="en-US" dirty="0"/>
              <a:t>Simple Model:</a:t>
            </a:r>
          </a:p>
          <a:p>
            <a:pPr lvl="1"/>
            <a:r>
              <a:rPr lang="en-US" dirty="0"/>
              <a:t>LGD = (Balance at default [EAD]) – </a:t>
            </a:r>
            <a:r>
              <a:rPr lang="en-US" b="1" dirty="0">
                <a:solidFill>
                  <a:srgbClr val="1E90B4"/>
                </a:solidFill>
              </a:rPr>
              <a:t>House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57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Risk Example: Valuation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38951"/>
            <a:ext cx="7886700" cy="3038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196" y="6359299"/>
            <a:ext cx="8702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U.S. Bureau of the Census, Median Sales Price of Houses Sold for the United States [MSPUS], retrieved from FRED, </a:t>
            </a:r>
          </a:p>
          <a:p>
            <a:r>
              <a:rPr lang="en-US" sz="1400" dirty="0"/>
              <a:t>Federal Reserve Bank of St. Louis; https://fred.stlouisfed.org/series/MSPUS, May 14, 2017.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21619" y="2828925"/>
            <a:ext cx="180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Loan: $245,000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22781" y="3479489"/>
            <a:ext cx="186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Value: $205,000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4931" y="5556738"/>
            <a:ext cx="586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Loss: $245,000 – $205,000 = $40,000</a:t>
            </a:r>
          </a:p>
        </p:txBody>
      </p:sp>
    </p:spTree>
    <p:extLst>
      <p:ext uri="{BB962C8B-B14F-4D97-AF65-F5344CB8AC3E}">
        <p14:creationId xmlns:p14="http://schemas.microsoft.com/office/powerpoint/2010/main" val="6473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Boston house prices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 source data</a:t>
            </a:r>
          </a:p>
          <a:p>
            <a:pPr lvl="1"/>
            <a:r>
              <a:rPr lang="en-US" dirty="0"/>
              <a:t>R package MASS</a:t>
            </a:r>
          </a:p>
          <a:p>
            <a:pPr lvl="1"/>
            <a:r>
              <a:rPr lang="en-US" dirty="0"/>
              <a:t>Analysis of fitting a Neural    Network available, blog entry by </a:t>
            </a:r>
            <a:r>
              <a:rPr lang="en-US" dirty="0" err="1"/>
              <a:t>Michy</a:t>
            </a:r>
            <a:r>
              <a:rPr lang="en-US" dirty="0"/>
              <a:t> Alice</a:t>
            </a:r>
          </a:p>
          <a:p>
            <a:pPr marL="342900" lvl="1" indent="0">
              <a:buNone/>
            </a:pPr>
            <a:r>
              <a:rPr lang="en-US" sz="1050" dirty="0">
                <a:hlinkClick r:id="rId2"/>
              </a:rPr>
              <a:t>https://datascienceplus.com/fitting-neural-network-in-r/</a:t>
            </a:r>
            <a:endParaRPr lang="en-US" sz="1050" dirty="0"/>
          </a:p>
          <a:p>
            <a:r>
              <a:rPr lang="en-US" dirty="0"/>
              <a:t>Same Process:</a:t>
            </a:r>
          </a:p>
          <a:p>
            <a:pPr lvl="1"/>
            <a:r>
              <a:rPr lang="en-US" dirty="0"/>
              <a:t>Split data 75% training, 25%  test.</a:t>
            </a:r>
          </a:p>
          <a:p>
            <a:pPr lvl="1"/>
            <a:r>
              <a:rPr lang="en-US" dirty="0"/>
              <a:t>Fit (5,3) neural network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86580" y="1813231"/>
            <a:ext cx="4605156" cy="460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Boston house prices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 source data</a:t>
            </a:r>
          </a:p>
          <a:p>
            <a:pPr lvl="1"/>
            <a:r>
              <a:rPr lang="en-US" dirty="0"/>
              <a:t>R package MASS</a:t>
            </a:r>
          </a:p>
          <a:p>
            <a:pPr lvl="1"/>
            <a:r>
              <a:rPr lang="en-US" dirty="0"/>
              <a:t>Analysis of fitting a Neural    Network available, blog entry by </a:t>
            </a:r>
            <a:r>
              <a:rPr lang="en-US" dirty="0" err="1"/>
              <a:t>Michy</a:t>
            </a:r>
            <a:r>
              <a:rPr lang="en-US" dirty="0"/>
              <a:t> Alice</a:t>
            </a:r>
          </a:p>
          <a:p>
            <a:pPr marL="342900" lvl="1" indent="0">
              <a:buNone/>
            </a:pPr>
            <a:r>
              <a:rPr lang="en-US" sz="1050" dirty="0">
                <a:hlinkClick r:id="rId2"/>
              </a:rPr>
              <a:t>https://datascienceplus.com/fitting-neural-network-in-r/</a:t>
            </a:r>
            <a:endParaRPr lang="en-US" sz="1050" dirty="0"/>
          </a:p>
          <a:p>
            <a:r>
              <a:rPr lang="en-US" dirty="0"/>
              <a:t>Same Process:</a:t>
            </a:r>
          </a:p>
          <a:p>
            <a:pPr lvl="1"/>
            <a:r>
              <a:rPr lang="en-US" dirty="0"/>
              <a:t>Split data 75% training, 25%  test.</a:t>
            </a:r>
          </a:p>
          <a:p>
            <a:pPr lvl="1"/>
            <a:r>
              <a:rPr lang="en-US" dirty="0"/>
              <a:t>Fit (5,3) neural network 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63275" y="2329326"/>
            <a:ext cx="3817951" cy="305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64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Boston house prices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 source data</a:t>
            </a:r>
          </a:p>
          <a:p>
            <a:pPr lvl="1"/>
            <a:r>
              <a:rPr lang="en-US" dirty="0"/>
              <a:t>R package MASS</a:t>
            </a:r>
          </a:p>
          <a:p>
            <a:pPr lvl="1"/>
            <a:r>
              <a:rPr lang="en-US" dirty="0"/>
              <a:t>Analysis of fitting a Neural    Network available, blog entry by </a:t>
            </a:r>
            <a:r>
              <a:rPr lang="en-US" dirty="0" err="1"/>
              <a:t>Michy</a:t>
            </a:r>
            <a:r>
              <a:rPr lang="en-US" dirty="0"/>
              <a:t> Alice</a:t>
            </a:r>
          </a:p>
          <a:p>
            <a:pPr marL="342900" lvl="1" indent="0">
              <a:buNone/>
            </a:pPr>
            <a:r>
              <a:rPr lang="en-US" sz="1050" dirty="0">
                <a:hlinkClick r:id="rId2"/>
              </a:rPr>
              <a:t>https://datascienceplus.com/fitting-neural-network-in-r/</a:t>
            </a:r>
            <a:endParaRPr lang="en-US" sz="1050" dirty="0"/>
          </a:p>
          <a:p>
            <a:r>
              <a:rPr lang="en-US" dirty="0"/>
              <a:t>Same Process:</a:t>
            </a:r>
          </a:p>
          <a:p>
            <a:pPr lvl="1"/>
            <a:r>
              <a:rPr lang="en-US" dirty="0"/>
              <a:t>Split data 75% training, 25%  test.</a:t>
            </a:r>
          </a:p>
          <a:p>
            <a:pPr lvl="1"/>
            <a:r>
              <a:rPr lang="en-US" dirty="0"/>
              <a:t>Fit (5,3) neural network 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63275" y="2329326"/>
            <a:ext cx="3817951" cy="305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22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Boston house prices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 the activation function to tanh</a:t>
            </a:r>
          </a:p>
          <a:p>
            <a:pPr lvl="1"/>
            <a:r>
              <a:rPr lang="en-US" dirty="0"/>
              <a:t>Single option in a single line of code</a:t>
            </a:r>
          </a:p>
          <a:p>
            <a:r>
              <a:rPr lang="en-US" dirty="0"/>
              <a:t>Same Process:</a:t>
            </a:r>
          </a:p>
          <a:p>
            <a:pPr lvl="1"/>
            <a:r>
              <a:rPr lang="en-US" dirty="0"/>
              <a:t>Same training data</a:t>
            </a:r>
          </a:p>
          <a:p>
            <a:pPr lvl="1"/>
            <a:r>
              <a:rPr lang="en-US" dirty="0"/>
              <a:t>Same network configuration</a:t>
            </a:r>
          </a:p>
          <a:p>
            <a:pPr lvl="1"/>
            <a:r>
              <a:rPr lang="en-US" dirty="0"/>
              <a:t>Same diagnostics </a:t>
            </a:r>
          </a:p>
          <a:p>
            <a:pPr lvl="2"/>
            <a:r>
              <a:rPr lang="en-US" dirty="0"/>
              <a:t>Scatter plot</a:t>
            </a:r>
          </a:p>
          <a:p>
            <a:pPr lvl="2"/>
            <a:r>
              <a:rPr lang="en-US" dirty="0"/>
              <a:t>Histogram of residuals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0" y="1681345"/>
            <a:ext cx="4495618" cy="449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1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Boston house prices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3275" y="2329326"/>
            <a:ext cx="3817951" cy="30577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419" y="2339017"/>
            <a:ext cx="3817951" cy="3057790"/>
          </a:xfrm>
          <a:prstGeom prst="rect">
            <a:avLst/>
          </a:prstGeom>
        </p:spPr>
      </p:pic>
      <p:graphicFrame>
        <p:nvGraphicFramePr>
          <p:cNvPr id="12" name="Content Placeholder 4"/>
          <p:cNvGraphicFramePr>
            <a:graphicFrameLocks/>
          </p:cNvGraphicFramePr>
          <p:nvPr>
            <p:extLst/>
          </p:nvPr>
        </p:nvGraphicFramePr>
        <p:xfrm>
          <a:off x="628650" y="2226469"/>
          <a:ext cx="3886200" cy="84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272467575"/>
                    </a:ext>
                  </a:extLst>
                </a:gridCol>
                <a:gridCol w="1710690">
                  <a:extLst>
                    <a:ext uri="{9D8B030D-6E8A-4147-A177-3AD203B41FA5}">
                      <a16:colId xmlns:a16="http://schemas.microsoft.com/office/drawing/2014/main" val="371235576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02728080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Mean Squared Error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Max Abs Error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2828691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/>
                        <a:t>Logistic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4.86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9.12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461593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/>
                        <a:t>Tanh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4.81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10.23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1892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43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Pitfalls of Machine Learning</a:t>
            </a:r>
            <a:br>
              <a:rPr lang="en-US" altLang="ko-KR" dirty="0"/>
            </a:br>
            <a:r>
              <a:rPr lang="en-US" altLang="ko-KR" sz="3100" i="1" dirty="0"/>
              <a:t>(aka What you should learn from my mistakes)</a:t>
            </a:r>
            <a:endParaRPr lang="ko-KR" altLang="en-US" sz="3100" i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Craig O. Savage, PhD, MBA</a:t>
            </a:r>
          </a:p>
        </p:txBody>
      </p:sp>
    </p:spTree>
    <p:extLst>
      <p:ext uri="{BB962C8B-B14F-4D97-AF65-F5344CB8AC3E}">
        <p14:creationId xmlns:p14="http://schemas.microsoft.com/office/powerpoint/2010/main" val="1829139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Boston house prices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3275" y="2329326"/>
            <a:ext cx="3817951" cy="30577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419" y="2332159"/>
            <a:ext cx="3817951" cy="3057790"/>
          </a:xfrm>
          <a:prstGeom prst="rect">
            <a:avLst/>
          </a:prstGeom>
        </p:spPr>
      </p:pic>
      <p:graphicFrame>
        <p:nvGraphicFramePr>
          <p:cNvPr id="12" name="Content Placeholder 4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628650" y="2226469"/>
          <a:ext cx="38862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272467575"/>
                    </a:ext>
                  </a:extLst>
                </a:gridCol>
                <a:gridCol w="1710690">
                  <a:extLst>
                    <a:ext uri="{9D8B030D-6E8A-4147-A177-3AD203B41FA5}">
                      <a16:colId xmlns:a16="http://schemas.microsoft.com/office/drawing/2014/main" val="371235576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02728080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Mean Squared Error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Max Abs Error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2828691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/>
                        <a:t>Logistic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4.86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9.12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461593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/>
                        <a:t>Tanh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4.81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10.23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18920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/>
                        <a:t>Average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8.37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8663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86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Boston house prices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628650" y="2226469"/>
          <a:ext cx="3886200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272467575"/>
                    </a:ext>
                  </a:extLst>
                </a:gridCol>
                <a:gridCol w="1710690">
                  <a:extLst>
                    <a:ext uri="{9D8B030D-6E8A-4147-A177-3AD203B41FA5}">
                      <a16:colId xmlns:a16="http://schemas.microsoft.com/office/drawing/2014/main" val="371235576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02728080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Mean Squared Error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Max Abs Error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2828691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/>
                        <a:t>Logistic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4.86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9.12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461593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/>
                        <a:t>Tanh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4.81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10.23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18920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/>
                        <a:t>Average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4.15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8.37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866304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/>
                        <a:t>Selected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2.77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7.93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5114877"/>
                  </a:ext>
                </a:extLst>
              </a:tr>
            </a:tbl>
          </a:graphicData>
        </a:graphic>
      </p:graphicFrame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3275" y="2329326"/>
            <a:ext cx="3817951" cy="3057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419" y="2339017"/>
            <a:ext cx="3817951" cy="30577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8942" y="3950208"/>
            <a:ext cx="3835908" cy="1371600"/>
          </a:xfrm>
          <a:prstGeom prst="rect">
            <a:avLst/>
          </a:prstGeom>
          <a:solidFill>
            <a:srgbClr val="B5E0D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Relative to the Average Method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 Selected Method has: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</a:rPr>
              <a:t>Reduction in MSE of 33%!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</a:rPr>
              <a:t>Lower Max Absolute Error!</a:t>
            </a:r>
          </a:p>
        </p:txBody>
      </p:sp>
    </p:spTree>
    <p:extLst>
      <p:ext uri="{BB962C8B-B14F-4D97-AF65-F5344CB8AC3E}">
        <p14:creationId xmlns:p14="http://schemas.microsoft.com/office/powerpoint/2010/main" val="403998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Pitfalls: Development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Machine Learning appropriate to your problem?</a:t>
            </a:r>
          </a:p>
        </p:txBody>
      </p:sp>
    </p:spTree>
    <p:extLst>
      <p:ext uri="{BB962C8B-B14F-4D97-AF65-F5344CB8AC3E}">
        <p14:creationId xmlns:p14="http://schemas.microsoft.com/office/powerpoint/2010/main" val="4259509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Pitfalls: Development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Machine Learning appropriate to your problem?</a:t>
            </a:r>
          </a:p>
          <a:p>
            <a:r>
              <a:rPr lang="en-US" dirty="0"/>
              <a:t>Goal is to model house prices, not </a:t>
            </a:r>
            <a:r>
              <a:rPr lang="en-US" dirty="0" err="1"/>
              <a:t>behaviour</a:t>
            </a:r>
            <a:r>
              <a:rPr lang="en-US" dirty="0"/>
              <a:t> of Neural         Networks</a:t>
            </a:r>
          </a:p>
          <a:p>
            <a:pPr lvl="1"/>
            <a:r>
              <a:rPr lang="en-US" dirty="0"/>
              <a:t>Easy to focus on the </a:t>
            </a:r>
            <a:r>
              <a:rPr lang="en-US" i="1" dirty="0"/>
              <a:t>problem</a:t>
            </a:r>
            <a:r>
              <a:rPr lang="en-US" dirty="0"/>
              <a:t>, not the </a:t>
            </a:r>
            <a:r>
              <a:rPr lang="en-US" i="1" dirty="0"/>
              <a:t>goal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What are the important metrics? How will conflicts be resolved?</a:t>
            </a:r>
          </a:p>
          <a:p>
            <a:pPr lvl="1"/>
            <a:r>
              <a:rPr lang="en-US" dirty="0"/>
              <a:t>Other ways to minimize MSE/Max Abs Error</a:t>
            </a:r>
          </a:p>
          <a:p>
            <a:pPr lvl="2"/>
            <a:r>
              <a:rPr lang="en-US" dirty="0"/>
              <a:t>More layers/nodes</a:t>
            </a:r>
          </a:p>
          <a:p>
            <a:pPr lvl="2"/>
            <a:r>
              <a:rPr lang="en-US" dirty="0"/>
              <a:t>Different algorithm</a:t>
            </a:r>
          </a:p>
        </p:txBody>
      </p:sp>
    </p:spTree>
    <p:extLst>
      <p:ext uri="{BB962C8B-B14F-4D97-AF65-F5344CB8AC3E}">
        <p14:creationId xmlns:p14="http://schemas.microsoft.com/office/powerpoint/2010/main" val="4213999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Pitfalls: Development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Machine Learning appropriate to your problem?</a:t>
            </a:r>
          </a:p>
          <a:p>
            <a:r>
              <a:rPr lang="en-US" dirty="0"/>
              <a:t>Goal is to model house prices, not </a:t>
            </a:r>
            <a:r>
              <a:rPr lang="en-US" dirty="0" err="1"/>
              <a:t>behaviour</a:t>
            </a:r>
            <a:r>
              <a:rPr lang="en-US" dirty="0"/>
              <a:t> of Neural         Networks</a:t>
            </a:r>
          </a:p>
          <a:p>
            <a:pPr lvl="1"/>
            <a:r>
              <a:rPr lang="en-US" dirty="0"/>
              <a:t>Easy to focus on the </a:t>
            </a:r>
            <a:r>
              <a:rPr lang="en-US" i="1" dirty="0"/>
              <a:t>problem</a:t>
            </a:r>
            <a:r>
              <a:rPr lang="en-US" dirty="0"/>
              <a:t>, not the </a:t>
            </a:r>
            <a:r>
              <a:rPr lang="en-US" i="1" dirty="0"/>
              <a:t>goal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What are the important metrics? How will conflicts be resolved?</a:t>
            </a:r>
          </a:p>
          <a:p>
            <a:pPr lvl="1"/>
            <a:r>
              <a:rPr lang="en-US" dirty="0"/>
              <a:t>Other ways to minimize MSE/Max Abs Error</a:t>
            </a:r>
          </a:p>
          <a:p>
            <a:pPr lvl="2"/>
            <a:r>
              <a:rPr lang="en-US" dirty="0"/>
              <a:t>More layers/nodes</a:t>
            </a:r>
          </a:p>
          <a:p>
            <a:pPr lvl="2"/>
            <a:r>
              <a:rPr lang="en-US" dirty="0"/>
              <a:t>Different algorithm</a:t>
            </a:r>
          </a:p>
          <a:p>
            <a:r>
              <a:rPr lang="en-US" dirty="0"/>
              <a:t>Remember: House prices are </a:t>
            </a:r>
            <a:r>
              <a:rPr lang="en-US" i="1" dirty="0"/>
              <a:t>one term</a:t>
            </a:r>
            <a:r>
              <a:rPr lang="en-US" dirty="0"/>
              <a:t> in the simplified LGD!</a:t>
            </a:r>
          </a:p>
          <a:p>
            <a:pPr lvl="1"/>
            <a:r>
              <a:rPr lang="en-US" dirty="0"/>
              <a:t>The prediction is for a median value - overall distribution unknown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468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Pitfalls: Development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Is Machine Learning appropriate to your problem?</a:t>
            </a:r>
          </a:p>
          <a:p>
            <a:r>
              <a:rPr lang="en-US" dirty="0"/>
              <a:t>Goal is to model house prices, not </a:t>
            </a:r>
            <a:r>
              <a:rPr lang="en-US" dirty="0" err="1"/>
              <a:t>behaviour</a:t>
            </a:r>
            <a:r>
              <a:rPr lang="en-US" dirty="0"/>
              <a:t> of Neural         Networks</a:t>
            </a:r>
          </a:p>
          <a:p>
            <a:pPr lvl="1"/>
            <a:r>
              <a:rPr lang="en-US" dirty="0"/>
              <a:t>Easy to focus on the </a:t>
            </a:r>
            <a:r>
              <a:rPr lang="en-US" i="1" dirty="0"/>
              <a:t>problem</a:t>
            </a:r>
            <a:r>
              <a:rPr lang="en-US" dirty="0"/>
              <a:t>, not the </a:t>
            </a:r>
            <a:r>
              <a:rPr lang="en-US" i="1" dirty="0"/>
              <a:t>goal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What are the important metrics? How will conflicts be resolved?</a:t>
            </a:r>
          </a:p>
          <a:p>
            <a:pPr lvl="1"/>
            <a:r>
              <a:rPr lang="en-US" dirty="0"/>
              <a:t>Other ways to minimize MSE/Max Abs Error</a:t>
            </a:r>
          </a:p>
          <a:p>
            <a:pPr lvl="2"/>
            <a:r>
              <a:rPr lang="en-US" dirty="0"/>
              <a:t>More layers/nodes</a:t>
            </a:r>
          </a:p>
          <a:p>
            <a:pPr lvl="2"/>
            <a:r>
              <a:rPr lang="en-US" dirty="0"/>
              <a:t>Different algorithm</a:t>
            </a:r>
          </a:p>
          <a:p>
            <a:r>
              <a:rPr lang="en-US" dirty="0"/>
              <a:t>Remember: House prices are </a:t>
            </a:r>
            <a:r>
              <a:rPr lang="en-US" i="1" dirty="0"/>
              <a:t>one term</a:t>
            </a:r>
            <a:r>
              <a:rPr lang="en-US" dirty="0"/>
              <a:t> in the simplified LGD!</a:t>
            </a:r>
          </a:p>
          <a:p>
            <a:pPr lvl="1"/>
            <a:r>
              <a:rPr lang="en-US" dirty="0"/>
              <a:t>The prediction is for a median value - overall distribution unknown</a:t>
            </a:r>
          </a:p>
          <a:p>
            <a:r>
              <a:rPr lang="en-US" dirty="0"/>
              <a:t>Imagine Test Data as the first set of production runs</a:t>
            </a:r>
          </a:p>
          <a:p>
            <a:pPr lvl="1"/>
            <a:r>
              <a:rPr lang="en-US" dirty="0"/>
              <a:t>Agree on assessment/metrics</a:t>
            </a:r>
          </a:p>
          <a:p>
            <a:pPr lvl="1"/>
            <a:r>
              <a:rPr lang="en-US" dirty="0"/>
              <a:t>Agree on theoretical soundness/feasibility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726948" y="3051111"/>
            <a:ext cx="7543800" cy="721519"/>
          </a:xfrm>
          <a:prstGeom prst="roundRect">
            <a:avLst/>
          </a:prstGeom>
          <a:solidFill>
            <a:srgbClr val="B5E0D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chemeClr val="tx1"/>
                </a:solidFill>
              </a:rPr>
              <a:t>Training results should be ready for Validation</a:t>
            </a:r>
          </a:p>
        </p:txBody>
      </p:sp>
    </p:spTree>
    <p:extLst>
      <p:ext uri="{BB962C8B-B14F-4D97-AF65-F5344CB8AC3E}">
        <p14:creationId xmlns:p14="http://schemas.microsoft.com/office/powerpoint/2010/main" val="214882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E90B4"/>
                </a:solidFill>
              </a:rPr>
              <a:t>Defence</a:t>
            </a:r>
            <a:endParaRPr lang="en-US" dirty="0">
              <a:solidFill>
                <a:srgbClr val="1E90B4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Validation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203533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and </a:t>
            </a:r>
            <a:r>
              <a:rPr lang="en-US" dirty="0" err="1"/>
              <a:t>Defence</a:t>
            </a:r>
            <a:r>
              <a:rPr lang="en-US" dirty="0"/>
              <a:t> Context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052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and </a:t>
            </a:r>
            <a:r>
              <a:rPr lang="en-US" dirty="0" err="1"/>
              <a:t>Defence</a:t>
            </a:r>
            <a:r>
              <a:rPr lang="en-US" dirty="0"/>
              <a:t> Context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Validation context: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9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and </a:t>
            </a:r>
            <a:r>
              <a:rPr lang="en-US" dirty="0" err="1"/>
              <a:t>Defence</a:t>
            </a:r>
            <a:r>
              <a:rPr lang="en-US" dirty="0"/>
              <a:t> Context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Validation context:</a:t>
            </a:r>
          </a:p>
          <a:p>
            <a:pPr lvl="1"/>
            <a:r>
              <a:rPr lang="en-US" dirty="0"/>
              <a:t>Was the model development consistent with approved processes?</a:t>
            </a:r>
          </a:p>
          <a:p>
            <a:pPr lvl="1"/>
            <a:r>
              <a:rPr lang="en-US" dirty="0"/>
              <a:t>Is the model fit for purpose?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1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Personal Introduction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Education in technical fields and business</a:t>
            </a:r>
          </a:p>
          <a:p>
            <a:pPr lvl="1"/>
            <a:r>
              <a:rPr lang="en-US" dirty="0"/>
              <a:t>PhD in Electrical Engineering and an MBA</a:t>
            </a:r>
          </a:p>
          <a:p>
            <a:pPr marL="685800" lvl="2" indent="0">
              <a:buNone/>
            </a:pP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3211-67C5-45F9-B92D-8DAF9AE8F1E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56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and </a:t>
            </a:r>
            <a:r>
              <a:rPr lang="en-US" dirty="0" err="1"/>
              <a:t>Defence</a:t>
            </a:r>
            <a:r>
              <a:rPr lang="en-US" dirty="0"/>
              <a:t> Context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Validation context:</a:t>
            </a:r>
          </a:p>
          <a:p>
            <a:pPr lvl="1"/>
            <a:r>
              <a:rPr lang="en-US" dirty="0"/>
              <a:t>Was the model development consistent with approved processes?</a:t>
            </a:r>
          </a:p>
          <a:p>
            <a:pPr lvl="1"/>
            <a:r>
              <a:rPr lang="en-US" dirty="0"/>
              <a:t>Is the model fit for purpose?</a:t>
            </a:r>
          </a:p>
          <a:p>
            <a:r>
              <a:rPr lang="en-US" dirty="0" err="1"/>
              <a:t>Defence</a:t>
            </a:r>
            <a:r>
              <a:rPr lang="en-US" dirty="0"/>
              <a:t> context:</a:t>
            </a:r>
          </a:p>
          <a:p>
            <a:pPr lvl="1"/>
            <a:r>
              <a:rPr lang="en-US" dirty="0"/>
              <a:t>Is your data appropriate?</a:t>
            </a:r>
          </a:p>
          <a:p>
            <a:pPr lvl="1"/>
            <a:r>
              <a:rPr lang="en-US" dirty="0"/>
              <a:t>Have you considered </a:t>
            </a:r>
            <a:r>
              <a:rPr lang="en-US" i="1" dirty="0"/>
              <a:t>adversarial</a:t>
            </a:r>
            <a:r>
              <a:rPr lang="en-US" dirty="0"/>
              <a:t> impacts?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45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</a:t>
            </a:r>
            <a:r>
              <a:rPr lang="en-US" dirty="0" err="1"/>
              <a:t>Defence</a:t>
            </a:r>
            <a:r>
              <a:rPr lang="en-US" dirty="0"/>
              <a:t> context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97829" y="1271451"/>
            <a:ext cx="4295040" cy="4905512"/>
          </a:xfrm>
        </p:spPr>
        <p:txBody>
          <a:bodyPr/>
          <a:lstStyle/>
          <a:p>
            <a:r>
              <a:rPr lang="en-US" dirty="0"/>
              <a:t>Implementing a model may mean changes to input data</a:t>
            </a:r>
          </a:p>
          <a:p>
            <a:pPr lvl="1"/>
            <a:r>
              <a:rPr lang="en-US" i="1" dirty="0"/>
              <a:t>Adversarial</a:t>
            </a:r>
            <a:r>
              <a:rPr lang="en-US" dirty="0"/>
              <a:t> response</a:t>
            </a:r>
          </a:p>
          <a:p>
            <a:r>
              <a:rPr lang="en-US" dirty="0"/>
              <a:t>Consider sensor data for tanks</a:t>
            </a:r>
          </a:p>
          <a:p>
            <a:pPr lvl="1"/>
            <a:r>
              <a:rPr lang="en-US" dirty="0"/>
              <a:t>Knowing that heat may be used   to detect tanks, change heat       signature</a:t>
            </a:r>
          </a:p>
          <a:p>
            <a:pPr lvl="1"/>
            <a:r>
              <a:rPr lang="en-US" dirty="0"/>
              <a:t>Build models for different formats….</a:t>
            </a:r>
          </a:p>
        </p:txBody>
      </p:sp>
      <p:pic>
        <p:nvPicPr>
          <p:cNvPr id="8" name="Picture 2" descr="Image result for infrared tank pain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446" y="2295049"/>
            <a:ext cx="4413661" cy="302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052" y="6468677"/>
            <a:ext cx="894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Crane, D. “</a:t>
            </a:r>
            <a:r>
              <a:rPr lang="en-US" sz="900" dirty="0" err="1"/>
              <a:t>Intermat</a:t>
            </a:r>
            <a:r>
              <a:rPr lang="en-US" sz="900" dirty="0"/>
              <a:t> Stealth Anti-Thermal/IR </a:t>
            </a:r>
            <a:r>
              <a:rPr lang="en-US" sz="900" dirty="0" err="1"/>
              <a:t>Camoflage</a:t>
            </a:r>
            <a:r>
              <a:rPr lang="en-US" sz="900" dirty="0"/>
              <a:t> Tech For Infantry and Special Operations Forces.” Defense Review. 15 April, 2005. Retrieved as </a:t>
            </a:r>
          </a:p>
          <a:p>
            <a:r>
              <a:rPr lang="en-US" sz="900" dirty="0"/>
              <a:t>http://www.defensereview.com/intermat-anti-thermalir-camo-tech-for-infantry-and-special-operations-forces/</a:t>
            </a:r>
          </a:p>
        </p:txBody>
      </p:sp>
    </p:spTree>
    <p:extLst>
      <p:ext uri="{BB962C8B-B14F-4D97-AF65-F5344CB8AC3E}">
        <p14:creationId xmlns:p14="http://schemas.microsoft.com/office/powerpoint/2010/main" val="254830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impacts</a:t>
            </a:r>
          </a:p>
        </p:txBody>
      </p:sp>
      <p:sp>
        <p:nvSpPr>
          <p:cNvPr id="4" name="AutoShape 2" descr="Displaying image.png"/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030" name="Picture 6" descr="https://gm1.ggpht.com/LODuypeK4oY8qy7UYGRzNBWFUTV1drJuuoso28mnJJfq9CL8DQ4vJWmGYQMZQJ7tWj7tFcLGHikWbPYDqFyuaqi_vO2z01nN01ggaPMH8SqeFmZ-1uKEGfCcwwzBgrNl7KYraMJK5cv0s_bG1QfAPfE6OEQAVMxCTKu8UTe5MoyAAKXjY7i--3AUiNdviDk7Wh9yj0mwwfU3vFNDVnzFy65O778z7TqFlnt0dcmDUWcG3D3Yrwewzv5b0A-se5kfJ1w0enLe6fhp2rGJ4OdfZoMXVIC_7HocmguzSTCyv6e8gytBNsBA_52-XMy_xxcX0avT9tWTh0GPeclPzo_9vPRH0exuSOdNfduHHmvv-e_LaUi-P1uiEaaP2FXm697VLgyp8HtOpiJPNvxYK9Bwuw256uSuEqLm03d9ruELkqzBMhn1rlCpzptopsNnQ97pKBLdN5VmKvVfgYC9xieLfb2PshmxpeQXFNE5UrN2XN36PUC3TtY2V4alxGMEzL0TIhMZP0MGLPYbcCtpvrr6pgxphUMJgffY-rixzIddc1ZMYvvmv2PAWjJ-N4SYZCAlC598jOu_MOg8dY5oOhTGTFaM-R8KFv6j2AEpKlCVLPMjCHCAdAWCohw3lpdtkWowICchKCPnIBWjDLaswHBGrbnxh8tyNR6zqjbxdi2X6plBWgr8vO-s=w1088-h454-l75-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2" y="2015966"/>
            <a:ext cx="8310038" cy="346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63774" y="5781294"/>
            <a:ext cx="63642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Szegedy</a:t>
            </a:r>
            <a:r>
              <a:rPr lang="en-US" sz="900" dirty="0"/>
              <a:t>, C, et al. “Intriguing properties of neural networks.” </a:t>
            </a:r>
            <a:r>
              <a:rPr lang="en-US" sz="900" dirty="0" err="1"/>
              <a:t>arXiv</a:t>
            </a:r>
            <a:r>
              <a:rPr lang="en-US" sz="900" dirty="0"/>
              <a:t>: 1312:6199v4. Retrieved from: https://arxiv.org/abs/1312.6199v4 </a:t>
            </a:r>
          </a:p>
        </p:txBody>
      </p:sp>
    </p:spTree>
    <p:extLst>
      <p:ext uri="{BB962C8B-B14F-4D97-AF65-F5344CB8AC3E}">
        <p14:creationId xmlns:p14="http://schemas.microsoft.com/office/powerpoint/2010/main" val="581724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impacts</a:t>
            </a:r>
          </a:p>
        </p:txBody>
      </p:sp>
      <p:pic>
        <p:nvPicPr>
          <p:cNvPr id="2052" name="Picture 4" descr="https://gm1.ggpht.com/z1ou0QlmBFrTbO9d9ZNqH_QyE8ghKbK-k0f_Z0BL08Kz5t5KHgUTrEQwFRo7SlnGSllGc76SALzw09sPBe59Vx5i6VpmoWJfjaKTwDd6lQAR-nKpGGjjWGb7yoHT6TB6UAAjya8iHy-37wTguhERTmnGUHMdKIgK35UzOypBZTO-eiuo8Nkw-BEPg_HpuaEAPLaQ-WcgZn4EWDAZLm_JiFA9EHYKtCLz_OeNfw3Gesu-pwxOKFYbPKfaQoVdWTSm5qLfOe5agLtHZ_FsmSuIPwcZaTVDLbomMjcNg8aLxk85c1fWTn3hdAqsRz-BIHqVWlDBz7hpdnMo1kL53XXXomFJ2MIx6UUiJWuEik2fDdv94BYeEUYIbMv4zeFJBTkgp9aLNULZKbS6noLcDGM9goUVO5Q7zVEGCUap3eq8J5GrVEeoHF-uIx7D7LWLvGIOmoxYzH2_tNSEeh0FyGfqWvFYhmMRD62op8kbFXebiWyYGxwDMP97nh5F_P040nk98zeef1brhWO8KuyZWAgV-Dd7DOoAOtwMAbCibIjXRsRdhgUZalU89V7TU2FT2dcdv17zA59t0ixqYH6AitTOUiKdgbeovWF75b7Glr1ktGfaY4pO2jK7BR0PsXrlU9JnXlog3BYGLAFd5PXqDgV5Ze5rNQqoBKYIY4oFkC0jWymoMzyPcmcH9dTOSQaVoBsMZgxFObIM=w1088-h600-l75-f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 t="10687" r="14409" b="28815"/>
          <a:stretch/>
        </p:blipFill>
        <p:spPr bwMode="auto">
          <a:xfrm>
            <a:off x="628650" y="1892544"/>
            <a:ext cx="7620733" cy="375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03090" y="6537007"/>
            <a:ext cx="8340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Szegedy</a:t>
            </a:r>
            <a:r>
              <a:rPr lang="en-US" sz="1200" dirty="0"/>
              <a:t>, C, et al. “Intriguing properties of neural networks.” </a:t>
            </a:r>
            <a:r>
              <a:rPr lang="en-US" sz="1200" dirty="0" err="1"/>
              <a:t>arXiv</a:t>
            </a:r>
            <a:r>
              <a:rPr lang="en-US" sz="1200" dirty="0"/>
              <a:t>: 1312:6199v4. Retrieved from: https://arxiv.org/abs/1312.6199v4 </a:t>
            </a:r>
          </a:p>
        </p:txBody>
      </p:sp>
      <p:sp>
        <p:nvSpPr>
          <p:cNvPr id="3" name="Smiley Face 2"/>
          <p:cNvSpPr/>
          <p:nvPr/>
        </p:nvSpPr>
        <p:spPr>
          <a:xfrm>
            <a:off x="967154" y="2171700"/>
            <a:ext cx="782515" cy="747346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967154" y="3179855"/>
            <a:ext cx="782515" cy="747346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967154" y="4322884"/>
            <a:ext cx="782515" cy="747346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5064369" y="2171700"/>
            <a:ext cx="782515" cy="747346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miley Face 9"/>
          <p:cNvSpPr/>
          <p:nvPr/>
        </p:nvSpPr>
        <p:spPr>
          <a:xfrm>
            <a:off x="5064369" y="3179855"/>
            <a:ext cx="782515" cy="747346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miley Face 10"/>
          <p:cNvSpPr/>
          <p:nvPr/>
        </p:nvSpPr>
        <p:spPr>
          <a:xfrm>
            <a:off x="5011644" y="4322884"/>
            <a:ext cx="782515" cy="747346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78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Impacts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88" y="2226469"/>
            <a:ext cx="2448225" cy="3263504"/>
          </a:xfrm>
        </p:spPr>
      </p:pic>
      <p:sp>
        <p:nvSpPr>
          <p:cNvPr id="4" name="TextBox 3"/>
          <p:cNvSpPr txBox="1"/>
          <p:nvPr/>
        </p:nvSpPr>
        <p:spPr>
          <a:xfrm>
            <a:off x="45456" y="6236487"/>
            <a:ext cx="8864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By </a:t>
            </a:r>
            <a:r>
              <a:rPr lang="en-US" sz="1400" dirty="0" err="1"/>
              <a:t>MathKnight</a:t>
            </a:r>
            <a:r>
              <a:rPr lang="en-US" sz="1400" dirty="0"/>
              <a:t> (Own work) [GFDL (http://www.gnu.org/copyleft/fdl.html) or CC BY-SA 4.0-3.0-2.5-2.0-1.0 </a:t>
            </a:r>
          </a:p>
          <a:p>
            <a:r>
              <a:rPr lang="en-US" sz="1400" dirty="0"/>
              <a:t>(http://creativecommons.org/licenses/by-sa/4.0-3.0-2.5-2.0-1.0)], via Wikimedia Commons</a:t>
            </a:r>
          </a:p>
        </p:txBody>
      </p:sp>
      <p:pic>
        <p:nvPicPr>
          <p:cNvPr id="7" name="Picture 6" descr="https://gm1.ggpht.com/z1ou0QlmBFrTbO9d9ZNqH_QyE8ghKbK-k0f_Z0BL08Kz5t5KHgUTrEQwFRo7SlnGSllGc76SALzw09sPBe59Vx5i6VpmoWJfjaKTwDd6lQAR-nKpGGjjWGb7yoHT6TB6UAAjya8iHy-37wTguhERTmnGUHMdKIgK35UzOypBZTO-eiuo8Nkw-BEPg_HpuaEAPLaQ-WcgZn4EWDAZLm_JiFA9EHYKtCLz_OeNfw3Gesu-pwxOKFYbPKfaQoVdWTSm5qLfOe5agLtHZ_FsmSuIPwcZaTVDLbomMjcNg8aLxk85c1fWTn3hdAqsRz-BIHqVWlDBz7hpdnMo1kL53XXXomFJ2MIx6UUiJWuEik2fDdv94BYeEUYIbMv4zeFJBTkgp9aLNULZKbS6noLcDGM9goUVO5Q7zVEGCUap3eq8J5GrVEeoHF-uIx7D7LWLvGIOmoxYzH2_tNSEeh0FyGfqWvFYhmMRD62op8kbFXebiWyYGxwDMP97nh5F_P040nk98zeef1brhWO8KuyZWAgV-Dd7DOoAOtwMAbCibIjXRsRdhgUZalU89V7TU2FT2dcdv17zA59t0ixqYH6AitTOUiKdgbeovWF75b7Glr1ktGfaY4pO2jK7BR0PsXrlU9JnXlog3BYGLAFd5PXqDgV5Ze5rNQqoBKYIY4oFkC0jWymoMzyPcmcH9dTOSQaVoBsMZgxFObIM=w1088-h600-l75-f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4" t="12379" r="52085" b="35808"/>
          <a:stretch/>
        </p:blipFill>
        <p:spPr bwMode="auto">
          <a:xfrm>
            <a:off x="2211501" y="2273395"/>
            <a:ext cx="1039971" cy="321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gm1.ggpht.com/z1ou0QlmBFrTbO9d9ZNqH_QyE8ghKbK-k0f_Z0BL08Kz5t5KHgUTrEQwFRo7SlnGSllGc76SALzw09sPBe59Vx5i6VpmoWJfjaKTwDd6lQAR-nKpGGjjWGb7yoHT6TB6UAAjya8iHy-37wTguhERTmnGUHMdKIgK35UzOypBZTO-eiuo8Nkw-BEPg_HpuaEAPLaQ-WcgZn4EWDAZLm_JiFA9EHYKtCLz_OeNfw3Gesu-pwxOKFYbPKfaQoVdWTSm5qLfOe5agLtHZ_FsmSuIPwcZaTVDLbomMjcNg8aLxk85c1fWTn3hdAqsRz-BIHqVWlDBz7hpdnMo1kL53XXXomFJ2MIx6UUiJWuEik2fDdv94BYeEUYIbMv4zeFJBTkgp9aLNULZKbS6noLcDGM9goUVO5Q7zVEGCUap3eq8J5GrVEeoHF-uIx7D7LWLvGIOmoxYzH2_tNSEeh0FyGfqWvFYhmMRD62op8kbFXebiWyYGxwDMP97nh5F_P040nk98zeef1brhWO8KuyZWAgV-Dd7DOoAOtwMAbCibIjXRsRdhgUZalU89V7TU2FT2dcdv17zA59t0ixqYH6AitTOUiKdgbeovWF75b7Glr1ktGfaY4pO2jK7BR0PsXrlU9JnXlog3BYGLAFd5PXqDgV5Ze5rNQqoBKYIY4oFkC0jWymoMzyPcmcH9dTOSQaVoBsMZgxFObIM=w1088-h600-l75-f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1" t="13289" r="16439" b="35916"/>
          <a:stretch/>
        </p:blipFill>
        <p:spPr bwMode="auto">
          <a:xfrm>
            <a:off x="5945886" y="2298025"/>
            <a:ext cx="1042147" cy="315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37254" y="2137955"/>
            <a:ext cx="905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Wingdings 2" panose="05020102010507070707" pitchFamily="18" charset="2"/>
                <a:sym typeface="Wingdings" panose="05000000000000000000" pitchFamily="2" charset="2"/>
              </a:rPr>
              <a:t></a:t>
            </a:r>
            <a:endParaRPr lang="en-US" sz="7200" dirty="0">
              <a:latin typeface="Wingdings 2" panose="05020102010507070707" pitchFamily="18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11502" y="3281519"/>
            <a:ext cx="905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Wingdings 2" panose="05020102010507070707" pitchFamily="18" charset="2"/>
                <a:sym typeface="Wingdings" panose="05000000000000000000" pitchFamily="2" charset="2"/>
              </a:rPr>
              <a:t></a:t>
            </a:r>
            <a:endParaRPr lang="en-US" sz="7200" dirty="0">
              <a:latin typeface="Wingdings 2" panose="05020102010507070707" pitchFamily="18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24239" y="4346409"/>
            <a:ext cx="905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Wingdings 2" panose="05020102010507070707" pitchFamily="18" charset="2"/>
                <a:sym typeface="Wingdings" panose="05000000000000000000" pitchFamily="2" charset="2"/>
              </a:rPr>
              <a:t></a:t>
            </a:r>
            <a:endParaRPr lang="en-US" sz="7200" dirty="0">
              <a:latin typeface="Wingdings 2" panose="05020102010507070707" pitchFamily="18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14153" y="2211255"/>
            <a:ext cx="905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Wingdings 2" panose="05020102010507070707" pitchFamily="18" charset="2"/>
                <a:sym typeface="Wingdings" panose="05000000000000000000" pitchFamily="2" charset="2"/>
              </a:rPr>
              <a:t></a:t>
            </a:r>
            <a:endParaRPr lang="en-US" sz="7200" dirty="0">
              <a:latin typeface="Wingdings 2" panose="05020102010507070707" pitchFamily="18" charset="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4154" y="3258056"/>
            <a:ext cx="905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Wingdings 2" panose="05020102010507070707" pitchFamily="18" charset="2"/>
                <a:sym typeface="Wingdings" panose="05000000000000000000" pitchFamily="2" charset="2"/>
              </a:rPr>
              <a:t></a:t>
            </a:r>
            <a:endParaRPr lang="en-US" sz="7200" dirty="0">
              <a:latin typeface="Wingdings 2" panose="05020102010507070707" pitchFamily="18" charset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4155" y="4366065"/>
            <a:ext cx="905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Wingdings 2" panose="05020102010507070707" pitchFamily="18" charset="2"/>
                <a:sym typeface="Wingdings" panose="05000000000000000000" pitchFamily="2" charset="2"/>
              </a:rPr>
              <a:t></a:t>
            </a:r>
            <a:endParaRPr lang="en-US" sz="7200" dirty="0">
              <a:latin typeface="Wingdings 2" panose="050201020105070707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4316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9" grpId="0"/>
      <p:bldP spid="10" grpId="0"/>
      <p:bldP spid="11" grpId="0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impacts</a:t>
            </a:r>
          </a:p>
        </p:txBody>
      </p:sp>
      <p:pic>
        <p:nvPicPr>
          <p:cNvPr id="3074" name="Picture 2" descr="https://gm1.ggpht.com/soRAN7BD6ptpgdvelbeqoivBEXtoDfc_x7WXYiqyPlJYk9OHxEGgEG6GfP4YdijcmxqSDOmObFgWGtChTXtCphxpYjC8IZ8HYYGumbtoFo8r74OrYZxwJ4czvdjJkgoPWPVGNxN-cLWcXnynDHyPcBRuLYr2ZGcmLRSGcxP_8gCXjRhZrn_QhZr084fgeDngXAdTC0TL94xNpOqfSNWR1a48q_wyox9eXhu7P1VFKRBZO5wL_uSqvI6dwnJp_TfVyap6k89iu9AlX9J1iyZr9dbBndJIBsS8aIaT5wH1lXoK4UG7ElKnAS0TKJsKPUFoJGg-ZrLvV49hfuNpbU875PV3Hx7KC3hCsnOliBpfXLB1Nx60-2B2LufeWWfu8s-4wQiNQm63fGASweudApsQz_o2f9MLy2NR3jFk8khXf2xWrKHnnks8drQ3pbSy6kBZDaOD2__nNHA6K5dkeL6Fmr58BATQBi1MiZ69nfHwmJ6OXgasVhdlJ1TJZUL2Yl1hzZtQF5fV1HeUCQxbGdWUeIhtqNG88ht9KIz81lFT-_7i3bFIyRL8ivyoh1d8gR9Roinr_xrsUvJOC9ZJSqCWC_B8VEkOeFUGfgYp6A4qjMLK1-n50M2EXTRpDFHDaEsmnJ5m2jrwd077zUIKbA_68391f_rwM0twYL_lbMiqBrhwDlZdiohXOOHyaNrYpRGRQxMuuGc=w1088-h392-l75-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87" y="2286000"/>
            <a:ext cx="8042791" cy="28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5196" y="5664708"/>
            <a:ext cx="87028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Nguyen, A,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02829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impacts</a:t>
            </a:r>
          </a:p>
        </p:txBody>
      </p:sp>
      <p:pic>
        <p:nvPicPr>
          <p:cNvPr id="4098" name="Picture 2" descr="https://gm1.ggpht.com/GsCRDFJWPQ4FKiVK6-puS2lZqocQsWxPyfRCXirY87rNsSsEvWgtaBw4nF5nDrGXR89FC-abm4F0KT_X0KblilDRndv57pomXguwBwInzMHIs90fgsIl51Id8JTbd53-6Eq6vu_b2DfktzZsX6EuITXStCtXh0R3q68sAMj7yvz6qi5go-pU3h9t4UXR2XpLtw63ArBfU3ZVSgxNg95UfEIjNUuLp9Y2KTk9bluJLQRook9JJlmPAUfTSzywRR7bCIeuNlyD31tzJu9COjfZFj_20re1G6wjFFo6zGFbbyLeJnahHth4hHlI3mI2eSM99JHa6f8jyNB3yfKDVPcxA-q_AAMyJe3NycE_deaB7glvYv97pehYKrjrbaJSnA1p_Lt6tALJj0zYDoi77RhzIiFpPPgvQ14bWOm-eQe87VJuXK4w0jU5JgqV19WkxL-1Y8PXVBv2Uehy8DC___0q2_ptYGu-y9399NQod-uFjgpWbRoivBCr54rnlpON2TYGZLZ8GVV_snHYWGuamixk2nV5Rx5ATQ5COT3Ix76HF3sibsHT9CXUJvgetM5zLa0BofytVC6AyQpkWSMNBFHa7jyMvBScYTG8DSdZbM68mhb7GqMzWoDjRHMH8TrBjq2ojE3MOT8q4wVQRFhhLcJIQ0lnPjzfVhDYhuLovVDks9xaiqBxJTKc=w1088-h452-l75-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11" y="2210991"/>
            <a:ext cx="8205311" cy="340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063196"/>
            <a:ext cx="87028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Nguyen, A, </a:t>
            </a:r>
            <a:r>
              <a:rPr lang="en-US" sz="1400" dirty="0" err="1"/>
              <a:t>Yosinki</a:t>
            </a:r>
            <a:r>
              <a:rPr lang="en-US" sz="1400" dirty="0"/>
              <a:t> J, </a:t>
            </a:r>
            <a:r>
              <a:rPr lang="en-US" sz="1400" dirty="0" err="1"/>
              <a:t>Clune</a:t>
            </a:r>
            <a:r>
              <a:rPr lang="en-US" sz="1400" dirty="0"/>
              <a:t> J.</a:t>
            </a:r>
            <a:r>
              <a:rPr lang="en-US" sz="1400" i="1" dirty="0"/>
              <a:t> Deep Neural Networks are Easily Fooled: High Confidence Predictions for Unrecognizable Images</a:t>
            </a:r>
            <a:r>
              <a:rPr lang="en-US" sz="1400" dirty="0"/>
              <a:t>. In Computer Vision and Pattern Recognition (CVPR ‘15), IEEE, 2015. Retrieved as arXiv:1412.1897v4. </a:t>
            </a:r>
          </a:p>
          <a:p>
            <a:r>
              <a:rPr lang="en-US" sz="1400" dirty="0"/>
              <a:t>https://arxiv.org/abs/1412.1897</a:t>
            </a:r>
          </a:p>
        </p:txBody>
      </p:sp>
    </p:spTree>
    <p:extLst>
      <p:ext uri="{BB962C8B-B14F-4D97-AF65-F5344CB8AC3E}">
        <p14:creationId xmlns:p14="http://schemas.microsoft.com/office/powerpoint/2010/main" val="2634718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impacts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/>
          <a:lstStyle/>
          <a:p>
            <a:r>
              <a:rPr lang="en-US" dirty="0"/>
              <a:t>Outside of a </a:t>
            </a:r>
            <a:r>
              <a:rPr lang="en-US" dirty="0" err="1"/>
              <a:t>defence</a:t>
            </a:r>
            <a:r>
              <a:rPr lang="en-US" dirty="0"/>
              <a:t> context:</a:t>
            </a:r>
          </a:p>
          <a:p>
            <a:pPr lvl="1"/>
            <a:r>
              <a:rPr lang="en-US" dirty="0"/>
              <a:t>“Gaming” website analytics</a:t>
            </a:r>
          </a:p>
          <a:p>
            <a:pPr lvl="2"/>
            <a:r>
              <a:rPr lang="en-US" dirty="0"/>
              <a:t>Browse, add items to cart, check shipping costs, remove items &amp; logout</a:t>
            </a:r>
          </a:p>
          <a:p>
            <a:pPr lvl="2"/>
            <a:r>
              <a:rPr lang="en-US" dirty="0"/>
              <a:t>Incognito tabs will sometimes give different prices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86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impacts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/>
          <a:lstStyle/>
          <a:p>
            <a:r>
              <a:rPr lang="en-US" dirty="0"/>
              <a:t>Outside of a </a:t>
            </a:r>
            <a:r>
              <a:rPr lang="en-US" dirty="0" err="1"/>
              <a:t>defence</a:t>
            </a:r>
            <a:r>
              <a:rPr lang="en-US" dirty="0"/>
              <a:t> context:</a:t>
            </a:r>
          </a:p>
          <a:p>
            <a:pPr lvl="1"/>
            <a:r>
              <a:rPr lang="en-US" dirty="0"/>
              <a:t>“Gaming” website analytics</a:t>
            </a:r>
          </a:p>
          <a:p>
            <a:pPr lvl="2"/>
            <a:r>
              <a:rPr lang="en-US" dirty="0"/>
              <a:t>Browse, add items to cart, check shipping costs, remove items &amp; logout</a:t>
            </a:r>
          </a:p>
          <a:p>
            <a:pPr lvl="2"/>
            <a:r>
              <a:rPr lang="en-US" dirty="0"/>
              <a:t>Incognito tabs will sometimes give different prices</a:t>
            </a:r>
          </a:p>
          <a:p>
            <a:pPr lvl="1"/>
            <a:r>
              <a:rPr lang="en-US" dirty="0"/>
              <a:t>Turning chatbots into trolls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25196" y="2552463"/>
            <a:ext cx="8702802" cy="3343078"/>
            <a:chOff x="566928" y="2260283"/>
            <a:chExt cx="11603736" cy="4457437"/>
          </a:xfrm>
        </p:grpSpPr>
        <p:pic>
          <p:nvPicPr>
            <p:cNvPr id="5122" name="Picture 2" descr="Tweet screengra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2260283"/>
              <a:ext cx="5943600" cy="3343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66928" y="6409944"/>
              <a:ext cx="1160373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Wakefield, J. “</a:t>
              </a:r>
              <a:r>
                <a:rPr lang="en-US" sz="900" i="1" dirty="0">
                  <a:solidFill>
                    <a:schemeClr val="bg1"/>
                  </a:solidFill>
                </a:rPr>
                <a:t>Microsoft chatbot is taught to swear on Twitter</a:t>
              </a:r>
              <a:r>
                <a:rPr lang="en-US" sz="900" dirty="0">
                  <a:solidFill>
                    <a:schemeClr val="bg1"/>
                  </a:solidFill>
                </a:rPr>
                <a:t>.” BBC. 24 March, 2016. Retrieved as http://www.bbc.com/news/technology-35890188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0" y="6365631"/>
            <a:ext cx="9127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Wakefield, J. “</a:t>
            </a:r>
            <a:r>
              <a:rPr lang="en-US" sz="1400" i="1" dirty="0"/>
              <a:t>Microsoft chatbot is taught to swear on Twitter</a:t>
            </a:r>
            <a:r>
              <a:rPr lang="en-US" sz="1400" dirty="0"/>
              <a:t>.” BBC. 24 March, 2016. </a:t>
            </a:r>
          </a:p>
          <a:p>
            <a:r>
              <a:rPr lang="en-US" sz="1400" dirty="0"/>
              <a:t>Retrieved as http://www.bbc.com/news/technology-35890188</a:t>
            </a:r>
            <a:endParaRPr lang="en-US" dirty="0"/>
          </a:p>
        </p:txBody>
      </p:sp>
      <p:pic>
        <p:nvPicPr>
          <p:cNvPr id="3074" name="Picture 2" descr="https://ichef.bbci.co.uk/news/624/cpsprodpb/4774/production/_88929281_taytweet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2547517"/>
            <a:ext cx="4466492" cy="251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38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Pitfalls: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“Machine Learning” occurs after “Data Science”</a:t>
            </a:r>
          </a:p>
          <a:p>
            <a:pPr lvl="1"/>
            <a:r>
              <a:rPr lang="en-US" dirty="0"/>
              <a:t>“Garbage in, garbage out”</a:t>
            </a:r>
          </a:p>
          <a:p>
            <a:pPr lvl="1"/>
            <a:r>
              <a:rPr lang="en-US" dirty="0"/>
              <a:t>Consider outliers or missing values within data, even if there are       none in your training/test data sets.</a:t>
            </a:r>
          </a:p>
          <a:p>
            <a:r>
              <a:rPr lang="en-US" dirty="0"/>
              <a:t>Observing something may change its state</a:t>
            </a:r>
          </a:p>
          <a:p>
            <a:pPr lvl="1"/>
            <a:r>
              <a:rPr lang="en-US" dirty="0"/>
              <a:t>“If you change the incentives, people behave differently” is a rule of  Economics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726948" y="3051111"/>
            <a:ext cx="7543800" cy="721519"/>
          </a:xfrm>
          <a:prstGeom prst="roundRect">
            <a:avLst/>
          </a:prstGeom>
          <a:solidFill>
            <a:srgbClr val="B5E0D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chemeClr val="tx1"/>
                </a:solidFill>
              </a:rPr>
              <a:t>Training results should be ready for Governance</a:t>
            </a:r>
          </a:p>
        </p:txBody>
      </p:sp>
    </p:spTree>
    <p:extLst>
      <p:ext uri="{BB962C8B-B14F-4D97-AF65-F5344CB8AC3E}">
        <p14:creationId xmlns:p14="http://schemas.microsoft.com/office/powerpoint/2010/main" val="352077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Personal Introduction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Education in technical fields and business</a:t>
            </a:r>
          </a:p>
          <a:p>
            <a:pPr lvl="1"/>
            <a:r>
              <a:rPr lang="en-US" dirty="0"/>
              <a:t>PhD in Electrical Engineering and an MBA</a:t>
            </a:r>
          </a:p>
          <a:p>
            <a:r>
              <a:rPr lang="en-US" dirty="0"/>
              <a:t>Over 10 years experience in a variety of industries:</a:t>
            </a:r>
          </a:p>
          <a:p>
            <a:pPr lvl="1"/>
            <a:r>
              <a:rPr lang="en-US" dirty="0"/>
              <a:t>Banking (Credit Risk)</a:t>
            </a:r>
          </a:p>
          <a:p>
            <a:pPr lvl="1"/>
            <a:r>
              <a:rPr lang="en-US" dirty="0" err="1"/>
              <a:t>Defence</a:t>
            </a:r>
            <a:endParaRPr lang="en-US" dirty="0"/>
          </a:p>
          <a:p>
            <a:pPr lvl="1"/>
            <a:r>
              <a:rPr lang="en-US" dirty="0"/>
              <a:t>Biomedical Engineering</a:t>
            </a:r>
          </a:p>
          <a:p>
            <a:pPr marL="685800" lvl="2" indent="0">
              <a:buNone/>
            </a:pP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3211-67C5-45F9-B92D-8DAF9AE8F1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247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E90B4"/>
                </a:solidFill>
              </a:rPr>
              <a:t>Biomedical Engineering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Governance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33203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 and Biomedical Context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913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 and Biomedical Context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Governance context:</a:t>
            </a:r>
          </a:p>
        </p:txBody>
      </p:sp>
    </p:spTree>
    <p:extLst>
      <p:ext uri="{BB962C8B-B14F-4D97-AF65-F5344CB8AC3E}">
        <p14:creationId xmlns:p14="http://schemas.microsoft.com/office/powerpoint/2010/main" val="3467314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 and Biomedical Context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Governance context:</a:t>
            </a:r>
          </a:p>
          <a:p>
            <a:pPr lvl="1"/>
            <a:r>
              <a:rPr lang="en-US" dirty="0"/>
              <a:t>Assuming development and validation have been completed:</a:t>
            </a:r>
          </a:p>
          <a:p>
            <a:pPr lvl="1"/>
            <a:r>
              <a:rPr lang="en-US" dirty="0"/>
              <a:t>Formally, what are the steps to implement the model?</a:t>
            </a:r>
          </a:p>
          <a:p>
            <a:pPr lvl="1"/>
            <a:r>
              <a:rPr lang="en-US" dirty="0"/>
              <a:t>Sign-offs, authorities, etc.</a:t>
            </a:r>
          </a:p>
          <a:p>
            <a:pPr lvl="1"/>
            <a:r>
              <a:rPr lang="en-US" dirty="0"/>
              <a:t>Monitoring of the model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1322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 and Biomedical Context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Governance context:</a:t>
            </a:r>
          </a:p>
          <a:p>
            <a:pPr lvl="1"/>
            <a:r>
              <a:rPr lang="en-US" dirty="0"/>
              <a:t>Assuming development and validation have been completed:</a:t>
            </a:r>
          </a:p>
          <a:p>
            <a:pPr lvl="1"/>
            <a:r>
              <a:rPr lang="en-US" dirty="0"/>
              <a:t>Formally, what are the steps to implement the model?</a:t>
            </a:r>
          </a:p>
          <a:p>
            <a:pPr lvl="1"/>
            <a:r>
              <a:rPr lang="en-US" dirty="0"/>
              <a:t>Sign-offs, authorities, etc.</a:t>
            </a:r>
          </a:p>
          <a:p>
            <a:pPr lvl="1"/>
            <a:r>
              <a:rPr lang="en-US" dirty="0"/>
              <a:t>Monitoring of the model</a:t>
            </a:r>
          </a:p>
          <a:p>
            <a:r>
              <a:rPr lang="en-US" dirty="0"/>
              <a:t>Biomedical context: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73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 and Biomedical Context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Governance context:</a:t>
            </a:r>
          </a:p>
          <a:p>
            <a:pPr lvl="1"/>
            <a:r>
              <a:rPr lang="en-US" dirty="0"/>
              <a:t>Assuming development and validation have been completed:</a:t>
            </a:r>
          </a:p>
          <a:p>
            <a:pPr lvl="1"/>
            <a:r>
              <a:rPr lang="en-US" dirty="0"/>
              <a:t>Formally, what are the steps to implement the model?</a:t>
            </a:r>
          </a:p>
          <a:p>
            <a:pPr lvl="1"/>
            <a:r>
              <a:rPr lang="en-US" dirty="0"/>
              <a:t>Sign-offs, authorities, etc.</a:t>
            </a:r>
          </a:p>
          <a:p>
            <a:pPr lvl="1"/>
            <a:r>
              <a:rPr lang="en-US" dirty="0"/>
              <a:t>Monitoring of the model</a:t>
            </a:r>
          </a:p>
          <a:p>
            <a:r>
              <a:rPr lang="en-US" dirty="0"/>
              <a:t>Biomedical context:</a:t>
            </a:r>
          </a:p>
          <a:p>
            <a:pPr lvl="1"/>
            <a:r>
              <a:rPr lang="en-US" dirty="0"/>
              <a:t>Regulatory bodies (Therapeutic Goods Administration)</a:t>
            </a:r>
          </a:p>
          <a:p>
            <a:pPr lvl="1"/>
            <a:r>
              <a:rPr lang="en-US" dirty="0"/>
              <a:t>Ethical questions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195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37" y="-373429"/>
            <a:ext cx="7886700" cy="1325563"/>
          </a:xfrm>
        </p:spPr>
        <p:txBody>
          <a:bodyPr/>
          <a:lstStyle/>
          <a:p>
            <a:r>
              <a:rPr lang="en-US" dirty="0"/>
              <a:t>Governance and Biomedical Context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9842" y="1933385"/>
            <a:ext cx="3868340" cy="38376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IEC 62304: Software for Medical Devices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29150" y="1939385"/>
            <a:ext cx="4084027" cy="41891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Development, Validation and Governance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2417" y="2304002"/>
            <a:ext cx="2278478" cy="32245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30096" y="5641238"/>
            <a:ext cx="70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Medical device software – Software life cycle processes" (PDF). INTERNATIONAL IEC STANDARD 62304 First edition 2006-05. International Electrotechnical Commission. Retrieved fromhttps://webstore.iec.ch/preview/info_iec62304%7Bed1.0%7Den_d.pdf.</a:t>
            </a:r>
            <a:endParaRPr lang="en-US" sz="9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462" y="2304003"/>
            <a:ext cx="2275148" cy="3224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37948" y="6010570"/>
            <a:ext cx="9334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Medical device software – Software life cycle processes" (PDF). INTERNATIONAL IEC STANDARD 62304 First edition 2006-05. </a:t>
            </a:r>
          </a:p>
          <a:p>
            <a:r>
              <a:rPr lang="en-US" sz="1400" dirty="0"/>
              <a:t>International Electrotechnical Commission. Retrieved from</a:t>
            </a:r>
          </a:p>
          <a:p>
            <a:r>
              <a:rPr lang="en-US" sz="1400" dirty="0"/>
              <a:t>https://webstore.iec.ch/preview/info_iec62304%7Bed1.0%7Den_d.pdf.</a:t>
            </a:r>
          </a:p>
        </p:txBody>
      </p:sp>
    </p:spTree>
    <p:extLst>
      <p:ext uri="{BB962C8B-B14F-4D97-AF65-F5344CB8AC3E}">
        <p14:creationId xmlns:p14="http://schemas.microsoft.com/office/powerpoint/2010/main" val="3652833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Governance and Biomedical Context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28650" y="1271451"/>
            <a:ext cx="4585188" cy="4905512"/>
          </a:xfrm>
        </p:spPr>
        <p:txBody>
          <a:bodyPr>
            <a:noAutofit/>
          </a:bodyPr>
          <a:lstStyle/>
          <a:p>
            <a:r>
              <a:rPr lang="en-US" dirty="0"/>
              <a:t>Medical Software Development         follows a standard</a:t>
            </a:r>
          </a:p>
          <a:p>
            <a:pPr lvl="1"/>
            <a:r>
              <a:rPr lang="en-US" dirty="0"/>
              <a:t>8 Steps in development</a:t>
            </a:r>
          </a:p>
          <a:p>
            <a:pPr lvl="2"/>
            <a:r>
              <a:rPr lang="en-US" dirty="0"/>
              <a:t>Development plan</a:t>
            </a:r>
          </a:p>
          <a:p>
            <a:pPr lvl="2"/>
            <a:r>
              <a:rPr lang="en-US" dirty="0"/>
              <a:t>Requirements</a:t>
            </a:r>
          </a:p>
          <a:p>
            <a:pPr lvl="2"/>
            <a:r>
              <a:rPr lang="en-US" dirty="0"/>
              <a:t>Architecture &amp; Detailed design</a:t>
            </a:r>
          </a:p>
          <a:p>
            <a:pPr lvl="2"/>
            <a:r>
              <a:rPr lang="en-US" dirty="0"/>
              <a:t>Unit, Integration, System Testing</a:t>
            </a:r>
          </a:p>
          <a:p>
            <a:pPr lvl="1"/>
            <a:r>
              <a:rPr lang="en-US" dirty="0"/>
              <a:t>Configuration &amp; Risk Management</a:t>
            </a:r>
          </a:p>
          <a:p>
            <a:pPr lvl="1"/>
            <a:r>
              <a:rPr lang="en-US" dirty="0"/>
              <a:t>Problem Resolution</a:t>
            </a:r>
          </a:p>
          <a:p>
            <a:r>
              <a:rPr lang="en-US" dirty="0"/>
              <a:t>Ethics approvals for testing?</a:t>
            </a:r>
          </a:p>
          <a:p>
            <a:pPr lvl="1"/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53486"/>
          <a:stretch/>
        </p:blipFill>
        <p:spPr>
          <a:xfrm>
            <a:off x="4755694" y="2226469"/>
            <a:ext cx="4320824" cy="28484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7948" y="6010570"/>
            <a:ext cx="9334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Medical device software – Software life cycle processes" (PDF). INTERNATIONAL IEC STANDARD 62304 First edition 2006-05. </a:t>
            </a:r>
          </a:p>
          <a:p>
            <a:r>
              <a:rPr lang="en-US" sz="1400" dirty="0"/>
              <a:t>International Electrotechnical Commission. Retrieved from</a:t>
            </a:r>
          </a:p>
          <a:p>
            <a:r>
              <a:rPr lang="en-US" sz="1400" dirty="0"/>
              <a:t>https://webstore.iec.ch/preview/info_iec62304%7Bed1.0%7Den_d.pdf.</a:t>
            </a:r>
          </a:p>
        </p:txBody>
      </p:sp>
    </p:spTree>
    <p:extLst>
      <p:ext uri="{BB962C8B-B14F-4D97-AF65-F5344CB8AC3E}">
        <p14:creationId xmlns:p14="http://schemas.microsoft.com/office/powerpoint/2010/main" val="27156296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Governance and Biomedical Context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Medical Software Maintenance follows a standard</a:t>
            </a:r>
          </a:p>
          <a:p>
            <a:pPr lvl="1"/>
            <a:r>
              <a:rPr lang="en-US" dirty="0"/>
              <a:t>Same steps as development</a:t>
            </a:r>
          </a:p>
          <a:p>
            <a:pPr lvl="1"/>
            <a:r>
              <a:rPr lang="en-US" dirty="0"/>
              <a:t>Addition of Modification          Implementation</a:t>
            </a:r>
          </a:p>
          <a:p>
            <a:r>
              <a:rPr lang="en-US" dirty="0"/>
              <a:t>Ethics approvals for testing?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30096" y="5641238"/>
            <a:ext cx="700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Medical device software – Software life cycle processes" (PDF). INTERNATIONAL IEC STANDARD 62304 First edition 2006-05. International Electrotechnical Commission. Retrieved fromhttps://webstore.iec.ch/preview/info_iec62304%7Bed1.0%7Den_d.pdf.</a:t>
            </a:r>
            <a:endParaRPr lang="en-US" sz="9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464" b="17855"/>
          <a:stretch/>
        </p:blipFill>
        <p:spPr>
          <a:xfrm>
            <a:off x="4735121" y="2276532"/>
            <a:ext cx="4063693" cy="2990413"/>
          </a:xfrm>
          <a:prstGeom prst="rect">
            <a:avLst/>
          </a:prstGeom>
        </p:spPr>
      </p:pic>
      <p:sp>
        <p:nvSpPr>
          <p:cNvPr id="12" name="Rectangle: Rounded Corners 11"/>
          <p:cNvSpPr/>
          <p:nvPr/>
        </p:nvSpPr>
        <p:spPr>
          <a:xfrm>
            <a:off x="726948" y="3051111"/>
            <a:ext cx="7543800" cy="721519"/>
          </a:xfrm>
          <a:prstGeom prst="roundRect">
            <a:avLst/>
          </a:prstGeom>
          <a:solidFill>
            <a:srgbClr val="B5E0D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chemeClr val="tx1"/>
                </a:solidFill>
              </a:rPr>
              <a:t>May seem like a burden, but it is best practice.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37948" y="6010570"/>
            <a:ext cx="9334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Medical device software – Software life cycle processes" (PDF). INTERNATIONAL IEC STANDARD 62304 First edition 2006-05. </a:t>
            </a:r>
          </a:p>
          <a:p>
            <a:r>
              <a:rPr lang="en-US" sz="1400" dirty="0"/>
              <a:t>International Electrotechnical Commission. Retrieved from</a:t>
            </a:r>
          </a:p>
          <a:p>
            <a:r>
              <a:rPr lang="en-US" sz="1400" dirty="0"/>
              <a:t>https://webstore.iec.ch/preview/info_iec62304%7Bed1.0%7Den_d.pdf.</a:t>
            </a:r>
          </a:p>
        </p:txBody>
      </p:sp>
    </p:spTree>
    <p:extLst>
      <p:ext uri="{BB962C8B-B14F-4D97-AF65-F5344CB8AC3E}">
        <p14:creationId xmlns:p14="http://schemas.microsoft.com/office/powerpoint/2010/main" val="412383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 and Biomedical Context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Despite everything, things will still go wrong.</a:t>
            </a:r>
          </a:p>
        </p:txBody>
      </p:sp>
    </p:spTree>
    <p:extLst>
      <p:ext uri="{BB962C8B-B14F-4D97-AF65-F5344CB8AC3E}">
        <p14:creationId xmlns:p14="http://schemas.microsoft.com/office/powerpoint/2010/main" val="240663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19312"/>
            <a:ext cx="7987812" cy="3263504"/>
          </a:xfrm>
        </p:spPr>
        <p:txBody>
          <a:bodyPr/>
          <a:lstStyle/>
          <a:p>
            <a:r>
              <a:rPr lang="en-US" dirty="0"/>
              <a:t>Share highlights of my experiences in machine learning projects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2" y="3093691"/>
            <a:ext cx="7980356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3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 and Biomedical Context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Despite everything, things will still go wrong.</a:t>
            </a:r>
          </a:p>
          <a:p>
            <a:pPr lvl="1"/>
            <a:r>
              <a:rPr lang="en-US" dirty="0"/>
              <a:t>In biological contexts, this may mean that people die.</a:t>
            </a:r>
          </a:p>
          <a:p>
            <a:pPr marL="342900" lvl="1" indent="0">
              <a:buNone/>
            </a:pPr>
            <a:r>
              <a:rPr lang="en-US" i="1" dirty="0"/>
              <a:t>What did we do wrong?</a:t>
            </a:r>
          </a:p>
          <a:p>
            <a:pPr marL="342900" lvl="1" indent="0">
              <a:buNone/>
            </a:pPr>
            <a:r>
              <a:rPr lang="en-US" i="1" dirty="0"/>
              <a:t>Could we have done better?</a:t>
            </a:r>
          </a:p>
          <a:p>
            <a:pPr marL="342900" lvl="1" indent="0">
              <a:buNone/>
            </a:pPr>
            <a:r>
              <a:rPr lang="en-US" i="1" dirty="0"/>
              <a:t>What if I had...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726948" y="3051111"/>
            <a:ext cx="7543800" cy="721519"/>
          </a:xfrm>
          <a:prstGeom prst="roundRect">
            <a:avLst/>
          </a:prstGeom>
          <a:solidFill>
            <a:srgbClr val="B5E0D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chemeClr val="tx1"/>
                </a:solidFill>
              </a:rPr>
              <a:t>Machine Learning can’t answer these questions.</a:t>
            </a:r>
          </a:p>
        </p:txBody>
      </p:sp>
    </p:spTree>
    <p:extLst>
      <p:ext uri="{BB962C8B-B14F-4D97-AF65-F5344CB8AC3E}">
        <p14:creationId xmlns:p14="http://schemas.microsoft.com/office/powerpoint/2010/main" val="6539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Pitfalls for many projects aren’t technical:</a:t>
            </a:r>
          </a:p>
          <a:p>
            <a:pPr lvl="1"/>
            <a:r>
              <a:rPr lang="en-US" dirty="0"/>
              <a:t>Development:</a:t>
            </a:r>
          </a:p>
          <a:p>
            <a:pPr lvl="2"/>
            <a:r>
              <a:rPr lang="en-US" dirty="0"/>
              <a:t>Is your solution appropriate?</a:t>
            </a:r>
          </a:p>
          <a:p>
            <a:pPr lvl="2"/>
            <a:r>
              <a:rPr lang="en-US" dirty="0"/>
              <a:t>Ensure you remain focused on the goal, not the algorithm.</a:t>
            </a:r>
          </a:p>
          <a:p>
            <a:pPr lvl="1"/>
            <a:r>
              <a:rPr lang="en-US" dirty="0"/>
              <a:t>Validation:</a:t>
            </a:r>
          </a:p>
          <a:p>
            <a:pPr lvl="2"/>
            <a:r>
              <a:rPr lang="en-US" dirty="0"/>
              <a:t>No matter how good the algorithm, you need good data behind it.</a:t>
            </a:r>
          </a:p>
          <a:p>
            <a:pPr lvl="2"/>
            <a:r>
              <a:rPr lang="en-US" dirty="0"/>
              <a:t>Measuring something may change it.</a:t>
            </a:r>
          </a:p>
          <a:p>
            <a:pPr lvl="1"/>
            <a:r>
              <a:rPr lang="en-US" dirty="0"/>
              <a:t>Governance:</a:t>
            </a:r>
          </a:p>
          <a:p>
            <a:pPr lvl="2"/>
            <a:r>
              <a:rPr lang="en-US" dirty="0"/>
              <a:t>Can you do this? (Legal, ethical concerns)</a:t>
            </a:r>
          </a:p>
          <a:p>
            <a:pPr lvl="2"/>
            <a:r>
              <a:rPr lang="en-US" dirty="0"/>
              <a:t>Can you do this? (Cost of failure)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870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8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55E6B5-7929-4C3D-BA0A-B7F7DC494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035" y="2395663"/>
            <a:ext cx="8159931" cy="919809"/>
          </a:xfrm>
        </p:spPr>
        <p:txBody>
          <a:bodyPr/>
          <a:lstStyle/>
          <a:p>
            <a:r>
              <a:rPr lang="en-US" dirty="0"/>
              <a:t>Contact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B594E2-A448-4ADE-AE96-486BF561A25C}"/>
              </a:ext>
            </a:extLst>
          </p:cNvPr>
          <p:cNvGrpSpPr/>
          <p:nvPr/>
        </p:nvGrpSpPr>
        <p:grpSpPr>
          <a:xfrm>
            <a:off x="52859" y="3827121"/>
            <a:ext cx="7111860" cy="1817538"/>
            <a:chOff x="52859" y="1101508"/>
            <a:chExt cx="2849652" cy="8967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5DC414-9EBB-425D-B7C0-4ACDF78A8551}"/>
                </a:ext>
              </a:extLst>
            </p:cNvPr>
            <p:cNvSpPr txBox="1"/>
            <p:nvPr/>
          </p:nvSpPr>
          <p:spPr>
            <a:xfrm>
              <a:off x="336463" y="1109128"/>
              <a:ext cx="1573885" cy="258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Craig.Savage@gmail.com</a:t>
              </a:r>
            </a:p>
          </p:txBody>
        </p:sp>
        <p:pic>
          <p:nvPicPr>
            <p:cNvPr id="7" name="Picture 2" descr="Image result for linkedin">
              <a:extLst>
                <a:ext uri="{FF2B5EF4-FFF2-40B4-BE49-F238E27FC236}">
                  <a16:creationId xmlns:a16="http://schemas.microsoft.com/office/drawing/2014/main" id="{33E2FD53-25CE-42A5-8C13-F9E2738CF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29111" y1="31778" x2="29111" y2="31778"/>
                          <a14:foregroundMark x1="29889" y1="55111" x2="29889" y2="55111"/>
                          <a14:foregroundMark x1="46444" y1="44000" x2="47333" y2="68111"/>
                          <a14:foregroundMark x1="41778" y1="60444" x2="57333" y2="44222"/>
                          <a14:foregroundMark x1="61667" y1="44222" x2="69111" y2="51889"/>
                          <a14:foregroundMark x1="68778" y1="45889" x2="70333" y2="71889"/>
                          <a14:foregroundMark x1="29556" y1="43111" x2="30222" y2="72222"/>
                          <a14:foregroundMark x1="29667" y1="26556" x2="30556" y2="34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59" y="1440440"/>
              <a:ext cx="352052" cy="352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DFEA08-8FD2-4D35-B482-34C951A58025}"/>
                </a:ext>
              </a:extLst>
            </p:cNvPr>
            <p:cNvSpPr txBox="1"/>
            <p:nvPr/>
          </p:nvSpPr>
          <p:spPr>
            <a:xfrm>
              <a:off x="355263" y="1484629"/>
              <a:ext cx="1063301" cy="258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err="1">
                  <a:solidFill>
                    <a:schemeClr val="bg1"/>
                  </a:solidFill>
                </a:rPr>
                <a:t>craig</a:t>
              </a:r>
              <a:r>
                <a:rPr lang="en-AU" sz="2800" b="1" dirty="0">
                  <a:solidFill>
                    <a:schemeClr val="bg1"/>
                  </a:solidFill>
                </a:rPr>
                <a:t>-doc-savage</a:t>
              </a:r>
            </a:p>
          </p:txBody>
        </p:sp>
        <p:pic>
          <p:nvPicPr>
            <p:cNvPr id="9" name="Picture 6" descr="Image result for youtube logo">
              <a:extLst>
                <a:ext uri="{FF2B5EF4-FFF2-40B4-BE49-F238E27FC236}">
                  <a16:creationId xmlns:a16="http://schemas.microsoft.com/office/drawing/2014/main" id="{04D57B7C-4BB3-4FBB-ABD9-2E038F561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440" y="1228659"/>
              <a:ext cx="769605" cy="76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A86EB9-402A-48A3-8AD4-54F943013929}"/>
                </a:ext>
              </a:extLst>
            </p:cNvPr>
            <p:cNvSpPr/>
            <p:nvPr/>
          </p:nvSpPr>
          <p:spPr>
            <a:xfrm>
              <a:off x="1961068" y="1477564"/>
              <a:ext cx="941443" cy="2581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goo.gl/Mjp6Sc</a:t>
              </a:r>
            </a:p>
          </p:txBody>
        </p:sp>
        <p:pic>
          <p:nvPicPr>
            <p:cNvPr id="11" name="Picture 8" descr="Image result for gmail">
              <a:extLst>
                <a:ext uri="{FF2B5EF4-FFF2-40B4-BE49-F238E27FC236}">
                  <a16:creationId xmlns:a16="http://schemas.microsoft.com/office/drawing/2014/main" id="{2689351D-4E69-40E2-8BDB-148B69372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56" y="1101508"/>
              <a:ext cx="255662" cy="255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AutoShape 2" descr="Image result for github icon">
            <a:extLst>
              <a:ext uri="{FF2B5EF4-FFF2-40B4-BE49-F238E27FC236}">
                <a16:creationId xmlns:a16="http://schemas.microsoft.com/office/drawing/2014/main" id="{25E5F502-8BE1-41C8-8690-8F98B1CC80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1811215"/>
            <a:ext cx="1770185" cy="177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github icon">
            <a:extLst>
              <a:ext uri="{FF2B5EF4-FFF2-40B4-BE49-F238E27FC236}">
                <a16:creationId xmlns:a16="http://schemas.microsoft.com/office/drawing/2014/main" id="{EAE10CDA-7A91-4D01-BB8C-5C91091EC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70" y="5231422"/>
            <a:ext cx="640738" cy="64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C0C79B-79AE-40E8-B02D-9BB5F04905F1}"/>
              </a:ext>
            </a:extLst>
          </p:cNvPr>
          <p:cNvSpPr txBox="1"/>
          <p:nvPr/>
        </p:nvSpPr>
        <p:spPr>
          <a:xfrm>
            <a:off x="931473" y="5354515"/>
            <a:ext cx="367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</a:rPr>
              <a:t>SavageDoc</a:t>
            </a:r>
            <a:r>
              <a:rPr lang="en-US" sz="2800" b="1" dirty="0">
                <a:solidFill>
                  <a:schemeClr val="bg1"/>
                </a:solidFill>
              </a:rPr>
              <a:t>/APAC</a:t>
            </a:r>
          </a:p>
        </p:txBody>
      </p:sp>
    </p:spTree>
    <p:extLst>
      <p:ext uri="{BB962C8B-B14F-4D97-AF65-F5344CB8AC3E}">
        <p14:creationId xmlns:p14="http://schemas.microsoft.com/office/powerpoint/2010/main" val="732110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19312"/>
            <a:ext cx="7987812" cy="3263504"/>
          </a:xfrm>
        </p:spPr>
        <p:txBody>
          <a:bodyPr/>
          <a:lstStyle/>
          <a:p>
            <a:r>
              <a:rPr lang="en-US" dirty="0"/>
              <a:t>Share highlights of my experiences in machine learning projects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Three industries, three topics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2" y="3093691"/>
            <a:ext cx="7980356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10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19312"/>
            <a:ext cx="7987812" cy="3263504"/>
          </a:xfrm>
        </p:spPr>
        <p:txBody>
          <a:bodyPr>
            <a:noAutofit/>
          </a:bodyPr>
          <a:lstStyle/>
          <a:p>
            <a:r>
              <a:rPr lang="en-US" dirty="0"/>
              <a:t>Share highlights of my experiences in machine learning projects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Three industries, three topics</a:t>
            </a:r>
          </a:p>
          <a:p>
            <a:r>
              <a:rPr lang="en-US" dirty="0"/>
              <a:t>Development: Banking (Credit Risk)</a:t>
            </a:r>
          </a:p>
          <a:p>
            <a:r>
              <a:rPr lang="en-US" dirty="0"/>
              <a:t>Validation: </a:t>
            </a:r>
            <a:r>
              <a:rPr lang="en-US" dirty="0" err="1"/>
              <a:t>Defence</a:t>
            </a:r>
            <a:endParaRPr lang="en-US" dirty="0"/>
          </a:p>
          <a:p>
            <a:r>
              <a:rPr lang="en-US" dirty="0"/>
              <a:t>Governance: Biomedical Engineering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2" y="3093691"/>
            <a:ext cx="7980356" cy="670618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298938" y="2778369"/>
            <a:ext cx="8502162" cy="1424354"/>
          </a:xfrm>
          <a:prstGeom prst="roundRect">
            <a:avLst/>
          </a:prstGeom>
          <a:solidFill>
            <a:srgbClr val="B5E0D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chemeClr val="tx1"/>
                </a:solidFill>
              </a:rPr>
              <a:t>Greatest mistake is assuming pitfalls will be technical</a:t>
            </a:r>
          </a:p>
        </p:txBody>
      </p:sp>
    </p:spTree>
    <p:extLst>
      <p:ext uri="{BB962C8B-B14F-4D97-AF65-F5344CB8AC3E}">
        <p14:creationId xmlns:p14="http://schemas.microsoft.com/office/powerpoint/2010/main" val="370103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E90B4"/>
                </a:solidFill>
              </a:rPr>
              <a:t>Banking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 of Machine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4074290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 Risk Example: Valuation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Model house prices</a:t>
            </a:r>
          </a:p>
        </p:txBody>
      </p:sp>
    </p:spTree>
    <p:extLst>
      <p:ext uri="{BB962C8B-B14F-4D97-AF65-F5344CB8AC3E}">
        <p14:creationId xmlns:p14="http://schemas.microsoft.com/office/powerpoint/2010/main" val="1653305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3070</TotalTime>
  <Words>2208</Words>
  <Application>Microsoft Office PowerPoint</Application>
  <PresentationFormat>On-screen Show (4:3)</PresentationFormat>
  <Paragraphs>325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맑은 고딕</vt:lpstr>
      <vt:lpstr>Arial</vt:lpstr>
      <vt:lpstr>Calibri</vt:lpstr>
      <vt:lpstr>Wingdings</vt:lpstr>
      <vt:lpstr>Wingdings 2</vt:lpstr>
      <vt:lpstr>Office 테마</vt:lpstr>
      <vt:lpstr>PowerPoint Presentation</vt:lpstr>
      <vt:lpstr>Pitfalls of Machine Learning (aka What you should learn from my mistakes)</vt:lpstr>
      <vt:lpstr>Personal Introduction</vt:lpstr>
      <vt:lpstr>Personal Introduction</vt:lpstr>
      <vt:lpstr>Introduction</vt:lpstr>
      <vt:lpstr>Introduction</vt:lpstr>
      <vt:lpstr>Introduction</vt:lpstr>
      <vt:lpstr>Banking</vt:lpstr>
      <vt:lpstr>Credit Risk Example: Valuation</vt:lpstr>
      <vt:lpstr>Credit Risk Example: Valuation</vt:lpstr>
      <vt:lpstr>Credit Risk Example: Valuation</vt:lpstr>
      <vt:lpstr>Credit Risk Example: Valuation</vt:lpstr>
      <vt:lpstr>Credit Risk Example: Valuation</vt:lpstr>
      <vt:lpstr>Credit Risk Example: Valuation</vt:lpstr>
      <vt:lpstr>Example: Boston house prices</vt:lpstr>
      <vt:lpstr>Example: Boston house prices</vt:lpstr>
      <vt:lpstr>Example: Boston house prices</vt:lpstr>
      <vt:lpstr>Example: Boston house prices</vt:lpstr>
      <vt:lpstr>Example: Boston house prices</vt:lpstr>
      <vt:lpstr>Example: Boston house prices</vt:lpstr>
      <vt:lpstr>Example: Boston house prices</vt:lpstr>
      <vt:lpstr>Pitfalls: Development</vt:lpstr>
      <vt:lpstr>Pitfalls: Development</vt:lpstr>
      <vt:lpstr>Pitfalls: Development</vt:lpstr>
      <vt:lpstr>Pitfalls: Development</vt:lpstr>
      <vt:lpstr>Defence</vt:lpstr>
      <vt:lpstr>Validation and Defence Context</vt:lpstr>
      <vt:lpstr>Validation and Defence Context</vt:lpstr>
      <vt:lpstr>Validation and Defence Context</vt:lpstr>
      <vt:lpstr>Validation and Defence Context</vt:lpstr>
      <vt:lpstr>Validation: Defence context</vt:lpstr>
      <vt:lpstr>Adversarial impacts</vt:lpstr>
      <vt:lpstr>Adversarial impacts</vt:lpstr>
      <vt:lpstr>Adversarial Impacts</vt:lpstr>
      <vt:lpstr>Adversarial impacts</vt:lpstr>
      <vt:lpstr>Adversarial impacts</vt:lpstr>
      <vt:lpstr>Adversarial impacts</vt:lpstr>
      <vt:lpstr>Adversarial impacts</vt:lpstr>
      <vt:lpstr>Pitfalls: Validation</vt:lpstr>
      <vt:lpstr>Biomedical Engineering</vt:lpstr>
      <vt:lpstr>Governance and Biomedical Context</vt:lpstr>
      <vt:lpstr>Governance and Biomedical Context</vt:lpstr>
      <vt:lpstr>Governance and Biomedical Context</vt:lpstr>
      <vt:lpstr>Governance and Biomedical Context</vt:lpstr>
      <vt:lpstr>Governance and Biomedical Context</vt:lpstr>
      <vt:lpstr>Governance and Biomedical Context</vt:lpstr>
      <vt:lpstr>Governance and Biomedical Context</vt:lpstr>
      <vt:lpstr>Governance and Biomedical Context</vt:lpstr>
      <vt:lpstr>Governance and Biomedical Context</vt:lpstr>
      <vt:lpstr>Governance and Biomedical Context</vt:lpstr>
      <vt:lpstr>Conclusions</vt:lpstr>
      <vt:lpstr>Thank you.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agelia</dc:creator>
  <cp:lastModifiedBy>Doc Savage</cp:lastModifiedBy>
  <cp:revision>59</cp:revision>
  <dcterms:created xsi:type="dcterms:W3CDTF">2014-06-10T06:19:45Z</dcterms:created>
  <dcterms:modified xsi:type="dcterms:W3CDTF">2017-08-14T14:36:39Z</dcterms:modified>
</cp:coreProperties>
</file>